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3" r:id="rId4"/>
    <p:sldId id="264" r:id="rId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25" autoAdjust="0"/>
  </p:normalViewPr>
  <p:slideViewPr>
    <p:cSldViewPr>
      <p:cViewPr varScale="1">
        <p:scale>
          <a:sx n="71" d="100"/>
          <a:sy n="71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7EB2726-2A63-4FF4-AEB8-370324BECA49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9373E57-BB84-41A1-9821-F128FBAA8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5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73E57-BB84-41A1-9821-F128FBAA89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7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4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5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3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4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0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8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6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3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7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05E55-0F46-4D3D-80F3-1EE5A22092A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9C8E5-575B-4DD5-BC19-B47B62659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Accreditation and AMO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9067800" cy="5943600"/>
          </a:xfrm>
        </p:spPr>
        <p:txBody>
          <a:bodyPr>
            <a:normAutofit fontScale="77500" lnSpcReduction="20000"/>
          </a:bodyPr>
          <a:lstStyle/>
          <a:p>
            <a:pPr marL="400050" indent="-400050">
              <a:buAutoNum type="romanUcPeriod"/>
            </a:pPr>
            <a:r>
              <a:rPr lang="en-US" sz="1800" dirty="0" smtClean="0">
                <a:solidFill>
                  <a:srgbClr val="FF0000"/>
                </a:solidFill>
              </a:rPr>
              <a:t>ACCREDITATION (Virginia’s Accountability System)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ACCREDITATION </a:t>
            </a:r>
            <a:r>
              <a:rPr lang="en-US" sz="1800" dirty="0"/>
              <a:t>is Virginia’s Accountability System</a:t>
            </a:r>
          </a:p>
          <a:p>
            <a:pPr lvl="1"/>
            <a:r>
              <a:rPr lang="en-US" sz="1800" dirty="0"/>
              <a:t>No membership groups, no special formulas, etc.</a:t>
            </a:r>
          </a:p>
          <a:p>
            <a:pPr lvl="1"/>
            <a:r>
              <a:rPr lang="en-US" sz="1800" dirty="0"/>
              <a:t>75% of students need to pass the Reading/Writing SOL tests, 70% need to pass the other 3 core subjects.  Schools may use a 3 year average to meet the benchmark. High Schools have a Graduation benchmark as well</a:t>
            </a:r>
            <a:r>
              <a:rPr lang="en-US" sz="1800" dirty="0" smtClean="0"/>
              <a:t>.</a:t>
            </a:r>
          </a:p>
          <a:p>
            <a:endParaRPr lang="en-US" sz="1800" dirty="0"/>
          </a:p>
          <a:p>
            <a:pPr marL="400050" indent="-400050">
              <a:buAutoNum type="romanUcPeriod" startAt="2"/>
            </a:pPr>
            <a:r>
              <a:rPr lang="en-US" sz="1800" dirty="0" smtClean="0">
                <a:solidFill>
                  <a:srgbClr val="00B050"/>
                </a:solidFill>
              </a:rPr>
              <a:t>AMO (Federal Accountability  (Annual Measurable Objectives)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B050"/>
              </a:solidFill>
            </a:endParaRPr>
          </a:p>
          <a:p>
            <a:r>
              <a:rPr lang="en-US" sz="1800" dirty="0"/>
              <a:t>Used to be AYP, but is now  based on Virginia’s waiver from NCLB</a:t>
            </a:r>
          </a:p>
          <a:p>
            <a:r>
              <a:rPr lang="en-US" sz="1800" dirty="0"/>
              <a:t>Different benchmarks for different </a:t>
            </a:r>
            <a:r>
              <a:rPr lang="en-US" sz="1800" dirty="0" smtClean="0"/>
              <a:t>membership </a:t>
            </a:r>
            <a:r>
              <a:rPr lang="en-US" sz="1800" dirty="0"/>
              <a:t>groups</a:t>
            </a:r>
          </a:p>
          <a:p>
            <a:r>
              <a:rPr lang="en-US" sz="1800" dirty="0" smtClean="0"/>
              <a:t>Each </a:t>
            </a:r>
            <a:r>
              <a:rPr lang="en-US" sz="1800" dirty="0"/>
              <a:t>school and the Division has 36  benchmarks to meet in  participation and performance categories for Math and Reading (High Schools  also have a graduation benchmark).  </a:t>
            </a:r>
            <a:r>
              <a:rPr lang="en-US" sz="1800" dirty="0" smtClean="0"/>
              <a:t>Schools </a:t>
            </a:r>
            <a:r>
              <a:rPr lang="en-US" sz="1800" dirty="0"/>
              <a:t>/Division not meeting one of the 36 benchmarks does not meet AMO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HOW TO MEET BENCMARKS:	</a:t>
            </a:r>
          </a:p>
          <a:p>
            <a:pPr marL="0" indent="0">
              <a:buNone/>
            </a:pPr>
            <a:r>
              <a:rPr lang="en-US" sz="1800" dirty="0"/>
              <a:t>	1) Meet </a:t>
            </a:r>
            <a:r>
              <a:rPr lang="en-US" sz="1800" dirty="0" smtClean="0"/>
              <a:t>the current </a:t>
            </a:r>
            <a:r>
              <a:rPr lang="en-US" sz="1800" dirty="0"/>
              <a:t>benchmark or </a:t>
            </a:r>
            <a:r>
              <a:rPr lang="en-US" sz="1800" dirty="0">
                <a:solidFill>
                  <a:srgbClr val="FF0000"/>
                </a:solidFill>
              </a:rPr>
              <a:t>exceed last year’s pass </a:t>
            </a:r>
            <a:r>
              <a:rPr lang="en-US" sz="1800" dirty="0" smtClean="0">
                <a:solidFill>
                  <a:srgbClr val="FF0000"/>
                </a:solidFill>
              </a:rPr>
              <a:t>rate - </a:t>
            </a:r>
            <a:r>
              <a:rPr lang="en-US" sz="1800" dirty="0">
                <a:solidFill>
                  <a:srgbClr val="FF0000"/>
                </a:solidFill>
              </a:rPr>
              <a:t>whichever is </a:t>
            </a:r>
            <a:r>
              <a:rPr lang="en-US" sz="1800" dirty="0" smtClean="0">
                <a:solidFill>
                  <a:srgbClr val="FF0000"/>
                </a:solidFill>
              </a:rPr>
              <a:t>higher    </a:t>
            </a:r>
            <a:r>
              <a:rPr lang="en-US" sz="1800" b="1" u="sng" dirty="0" smtClean="0"/>
              <a:t>OR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	2) Meet the benchmark </a:t>
            </a:r>
            <a:r>
              <a:rPr lang="en-US" sz="1800" dirty="0" smtClean="0"/>
              <a:t>using 3-year </a:t>
            </a:r>
            <a:r>
              <a:rPr lang="en-US" sz="1800" dirty="0"/>
              <a:t>average, 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(can </a:t>
            </a:r>
            <a:r>
              <a:rPr lang="en-US" sz="1800" dirty="0">
                <a:solidFill>
                  <a:srgbClr val="FF0000"/>
                </a:solidFill>
              </a:rPr>
              <a:t>only </a:t>
            </a:r>
            <a:r>
              <a:rPr lang="en-US" sz="1800" dirty="0" smtClean="0">
                <a:solidFill>
                  <a:srgbClr val="FF0000"/>
                </a:solidFill>
              </a:rPr>
              <a:t>use 3-year </a:t>
            </a:r>
            <a:r>
              <a:rPr lang="en-US" sz="1800" dirty="0">
                <a:solidFill>
                  <a:srgbClr val="FF0000"/>
                </a:solidFill>
              </a:rPr>
              <a:t>average if you did not </a:t>
            </a:r>
            <a:r>
              <a:rPr lang="en-US" sz="1800" dirty="0" smtClean="0">
                <a:solidFill>
                  <a:srgbClr val="FF0000"/>
                </a:solidFill>
              </a:rPr>
              <a:t>meet the 	benchmark </a:t>
            </a:r>
            <a:r>
              <a:rPr lang="en-US" sz="1800" dirty="0">
                <a:solidFill>
                  <a:srgbClr val="FF0000"/>
                </a:solidFill>
              </a:rPr>
              <a:t>last </a:t>
            </a:r>
            <a:r>
              <a:rPr lang="en-US" sz="1800" dirty="0" smtClean="0">
                <a:solidFill>
                  <a:srgbClr val="FF0000"/>
                </a:solidFill>
              </a:rPr>
              <a:t>year)    </a:t>
            </a:r>
            <a:r>
              <a:rPr lang="en-US" sz="1800" b="1" u="sng" dirty="0" smtClean="0"/>
              <a:t>OR</a:t>
            </a:r>
            <a:endParaRPr lang="en-US" sz="1800" b="1" u="sng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	3) Decrease the failure rate from last year by 10</a:t>
            </a:r>
            <a:r>
              <a:rPr lang="en-US" sz="1800" dirty="0" smtClean="0"/>
              <a:t>%  </a:t>
            </a:r>
            <a:r>
              <a:rPr lang="en-US" sz="1800" b="1" u="sng" dirty="0" smtClean="0"/>
              <a:t>OR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	4) Have less than </a:t>
            </a:r>
            <a:r>
              <a:rPr lang="en-US" sz="1800" dirty="0" smtClean="0">
                <a:solidFill>
                  <a:srgbClr val="FF0000"/>
                </a:solidFill>
              </a:rPr>
              <a:t>30</a:t>
            </a:r>
            <a:r>
              <a:rPr lang="en-US" sz="1800" dirty="0" smtClean="0"/>
              <a:t> in the category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	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5) </a:t>
            </a:r>
            <a:r>
              <a:rPr lang="en-US" sz="1800" dirty="0"/>
              <a:t>High </a:t>
            </a:r>
            <a:r>
              <a:rPr lang="en-US" sz="1800" dirty="0" smtClean="0"/>
              <a:t>schools </a:t>
            </a:r>
            <a:r>
              <a:rPr lang="en-US" sz="1800" dirty="0"/>
              <a:t>must have 80% of graduating seniors receive a regular or advanced diploma in all 	membership </a:t>
            </a:r>
            <a:r>
              <a:rPr lang="en-US" sz="1800" dirty="0" smtClean="0"/>
              <a:t>groups</a:t>
            </a:r>
            <a:endParaRPr lang="en-US" sz="1800" dirty="0"/>
          </a:p>
          <a:p>
            <a:pPr marL="0" indent="0">
              <a:buNone/>
            </a:pPr>
            <a:endParaRPr lang="en-US" sz="16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00B050"/>
              </a:solidFill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590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REVISED AMO TARGETS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9144000" cy="4648200"/>
          </a:xfrm>
        </p:spPr>
        <p:txBody>
          <a:bodyPr>
            <a:normAutofit/>
          </a:bodyPr>
          <a:lstStyle/>
          <a:p>
            <a:endParaRPr lang="en-US" sz="1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185595"/>
              </p:ext>
            </p:extLst>
          </p:nvPr>
        </p:nvGraphicFramePr>
        <p:xfrm>
          <a:off x="12700" y="1371600"/>
          <a:ext cx="4483100" cy="4522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1"/>
                <a:gridCol w="533400"/>
                <a:gridCol w="609600"/>
                <a:gridCol w="502879"/>
                <a:gridCol w="703620"/>
                <a:gridCol w="609600"/>
                <a:gridCol w="609600"/>
              </a:tblGrid>
              <a:tr h="341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REVISED MATH AMO TARGETS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341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317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Accountability Year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232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12-13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13-14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14-15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15-16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16-17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17-18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996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(11-12)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(12-13)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(13-14)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(14-15)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(15-16)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(16-17)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957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All Students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848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Gap Group I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848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Gap Group 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798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Gap Group 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798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SWD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798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ELL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4748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Econ. Disadvantaged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18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Asian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Continuous Progress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15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White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10002"/>
              </p:ext>
            </p:extLst>
          </p:nvPr>
        </p:nvGraphicFramePr>
        <p:xfrm>
          <a:off x="4724400" y="1371597"/>
          <a:ext cx="4343400" cy="4505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"/>
                <a:gridCol w="533400"/>
                <a:gridCol w="609600"/>
                <a:gridCol w="609600"/>
                <a:gridCol w="609600"/>
                <a:gridCol w="533400"/>
                <a:gridCol w="533400"/>
              </a:tblGrid>
              <a:tr h="352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REVISED READING AMO TARGETS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352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264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60960" marR="60960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Accountability Year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960" marR="60960" marT="0" marB="0" anchor="b"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12-13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13-14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14-15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15-16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16-17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17-18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52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(11-12)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(12-13)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(13-14)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(14-15)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(15-16)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(16-17)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All Students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Gap Group I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Gap Group 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440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Gap Group 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52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SWD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352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ELL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440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Econ. </a:t>
                      </a:r>
                      <a:r>
                        <a:rPr lang="en-US" sz="1000" dirty="0" smtClean="0">
                          <a:effectLst/>
                        </a:rPr>
                        <a:t>Disadvantaged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Asian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Continuous Progress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White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300" y="6248400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Gap Group 1 = SWD, ELL, Econ. Disadvantaged        Gap group 2 = African American          Gap Group 3 = Hispanic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7762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New Methodology for AMO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02279"/>
              </p:ext>
            </p:extLst>
          </p:nvPr>
        </p:nvGraphicFramePr>
        <p:xfrm>
          <a:off x="457200" y="1828799"/>
          <a:ext cx="8382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990600"/>
                <a:gridCol w="1088571"/>
                <a:gridCol w="1175657"/>
                <a:gridCol w="1175657"/>
                <a:gridCol w="979715"/>
                <a:gridCol w="15240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Students</a:t>
                      </a:r>
                      <a:r>
                        <a:rPr lang="en-US" baseline="0" dirty="0" smtClean="0"/>
                        <a:t> Passing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Students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Pass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 Met?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Econ. </a:t>
                      </a:r>
                      <a:r>
                        <a:rPr lang="en-US" dirty="0" err="1" smtClean="0"/>
                        <a:t>Disadv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52.04%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YES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30.35%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Previous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44.00%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1129553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School A makes AMO for this category by using the 3-year average.  School may use the 3-year average because they did not meet AMO last year </a:t>
            </a:r>
            <a:endParaRPr lang="en-US" sz="16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220337"/>
              </p:ext>
            </p:extLst>
          </p:nvPr>
        </p:nvGraphicFramePr>
        <p:xfrm>
          <a:off x="457198" y="4571999"/>
          <a:ext cx="8382002" cy="1981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2"/>
                <a:gridCol w="990600"/>
                <a:gridCol w="1121227"/>
                <a:gridCol w="1186543"/>
                <a:gridCol w="1186543"/>
                <a:gridCol w="1001487"/>
                <a:gridCol w="1447800"/>
              </a:tblGrid>
              <a:tr h="411480">
                <a:tc>
                  <a:txBody>
                    <a:bodyPr/>
                    <a:lstStyle/>
                    <a:p>
                      <a:r>
                        <a:rPr lang="en-US" dirty="0" smtClean="0"/>
                        <a:t>Subgroup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Students Passing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students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Pass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 Met?</a:t>
                      </a:r>
                      <a:endParaRPr lang="en-US" dirty="0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r>
                        <a:rPr lang="en-US" dirty="0" smtClean="0"/>
                        <a:t>Econ. </a:t>
                      </a:r>
                      <a:r>
                        <a:rPr lang="en-US" dirty="0" err="1" smtClean="0"/>
                        <a:t>Disadv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75.87%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68.83%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46482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Previous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74.32%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1000" y="36576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B050"/>
                </a:solidFill>
              </a:rPr>
              <a:t>School B below </a:t>
            </a:r>
            <a:r>
              <a:rPr lang="en-US" sz="1600" b="1" u="sng" dirty="0" smtClean="0">
                <a:solidFill>
                  <a:srgbClr val="00B050"/>
                </a:solidFill>
              </a:rPr>
              <a:t>DOES NOT </a:t>
            </a:r>
            <a:r>
              <a:rPr lang="en-US" sz="1600" dirty="0" smtClean="0">
                <a:solidFill>
                  <a:srgbClr val="00B050"/>
                </a:solidFill>
              </a:rPr>
              <a:t>meet AMO.  School did surpass the AMO, but had to do better than last year because that was higher than the current AMO.  School could not use 3-year average because they met AMO last year</a:t>
            </a:r>
            <a:endParaRPr lang="en-US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3276600" cy="258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Highlights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943600"/>
          </a:xfrm>
        </p:spPr>
        <p:txBody>
          <a:bodyPr/>
          <a:lstStyle/>
          <a:p>
            <a:r>
              <a:rPr lang="en-US" sz="2400" dirty="0" smtClean="0"/>
              <a:t>Grades 4 through EOC Reading pass rates met or surpassed the State pass rates.</a:t>
            </a:r>
          </a:p>
          <a:p>
            <a:r>
              <a:rPr lang="en-US" sz="2400" dirty="0" smtClean="0"/>
              <a:t>Grade 4 Math, Algebra II, and Geometry improved over 2012</a:t>
            </a:r>
          </a:p>
          <a:p>
            <a:r>
              <a:rPr lang="en-US" sz="2400" dirty="0" smtClean="0"/>
              <a:t>Grades 4, 5, 6, 7, and EOC Math pass rates met or surpassed the State pass rates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      </a:t>
            </a:r>
            <a:r>
              <a:rPr lang="en-US" sz="4000" dirty="0" smtClean="0">
                <a:solidFill>
                  <a:srgbClr val="FF0000"/>
                </a:solidFill>
              </a:rPr>
              <a:t>Challenges</a:t>
            </a:r>
          </a:p>
          <a:p>
            <a:r>
              <a:rPr lang="en-US" sz="2400" dirty="0" smtClean="0"/>
              <a:t>Grade 3 Math is several percentage points below the state average (65 % and 57%).</a:t>
            </a:r>
          </a:p>
          <a:p>
            <a:r>
              <a:rPr lang="en-US" sz="2400" dirty="0" smtClean="0"/>
              <a:t>Grade 8 Math is several percentage points below the state average (61% and 54%)</a:t>
            </a:r>
          </a:p>
          <a:p>
            <a:r>
              <a:rPr lang="en-US" sz="2400" dirty="0" smtClean="0"/>
              <a:t>Special Education Graduation rate used for AMO continues to be well below AMO</a:t>
            </a:r>
            <a:endParaRPr lang="en-US" sz="2400" dirty="0"/>
          </a:p>
          <a:p>
            <a:pPr marL="0" indent="0">
              <a:buNone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8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568</Words>
  <Application>Microsoft Office PowerPoint</Application>
  <PresentationFormat>On-screen Show (4:3)</PresentationFormat>
  <Paragraphs>242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Accreditation and AMO</vt:lpstr>
      <vt:lpstr>REVISED AMO TARGETS</vt:lpstr>
      <vt:lpstr>New Methodology for AMO</vt:lpstr>
      <vt:lpstr>Highlights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Bonnie Pendleton</dc:creator>
  <cp:lastModifiedBy>Bonnie Pendleton</cp:lastModifiedBy>
  <cp:revision>39</cp:revision>
  <cp:lastPrinted>2013-09-10T12:36:06Z</cp:lastPrinted>
  <dcterms:created xsi:type="dcterms:W3CDTF">2013-09-06T12:02:54Z</dcterms:created>
  <dcterms:modified xsi:type="dcterms:W3CDTF">2013-09-12T12:27:09Z</dcterms:modified>
</cp:coreProperties>
</file>